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dbb110c04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9dbb110c04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9dbb110c04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9dbb110c04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dbb110c04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9dbb110c04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9dbb110c04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9dbb110c04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9dbb110c04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9dbb110c04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9dbb110c04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9dbb110c04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9dbb110c04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9dbb110c04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dbb110c04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dbb110c04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dbb110c04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9dbb110c04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dbb110c04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dbb110c04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9dbb110c04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9dbb110c04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9dbb110c0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9dbb110c0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9dbb110c0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9dbb110c0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9dbb110c0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9dbb110c0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dbb110c04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9dbb110c0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9dbb110c0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9dbb110c0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dbb110c04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9dbb110c04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google.com/spreadsheets/d/1k5R28QZwVJhsxl4IyQsVif9fT0LpDSaCx6W-NU8-_CY/edit?usp=sharing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emini.google.com/share/9a605de58bad" TargetMode="External"/><Relationship Id="rId4" Type="http://schemas.openxmlformats.org/officeDocument/2006/relationships/hyperlink" Target="https://github.com/D1285458/DeepLearn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lab.research.google.com/drive/1_39AGcF-V_1qCxQXwk7xPVB0-IXUNXlF?usp=sharing" TargetMode="External"/><Relationship Id="rId4" Type="http://schemas.openxmlformats.org/officeDocument/2006/relationships/hyperlink" Target="https://colab.research.google.com/drive/1SSNwVsQgSyUZR0vc-uxafrqh0yhgskZg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D12854548</a:t>
            </a:r>
            <a:r>
              <a:rPr lang="zh-TW"/>
              <a:t>洪嘉隆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2025 10/28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796" y="0"/>
            <a:ext cx="663840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13" y="0"/>
            <a:ext cx="322822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812" y="0"/>
            <a:ext cx="22825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程式碼有可能缺少 Validation Set的驗證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處理驗證集 (Validation Set) 非常重要，它能幫助我們監控模型是否發生「過度擬合」(Overfitting)。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不過我的Gemini程式碼一開始已經有使用到validation的資料集了。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0" l="0" r="0" t="4251"/>
          <a:stretch/>
        </p:blipFill>
        <p:spPr>
          <a:xfrm>
            <a:off x="467675" y="2402700"/>
            <a:ext cx="6286500" cy="19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>
                <a:solidFill>
                  <a:srgbClr val="000000"/>
                </a:solidFill>
              </a:rPr>
              <a:t>將訓練好的模型（PyTorch 的 .pth 檔或 Keras 的 .h5 檔）儲存起來</a:t>
            </a:r>
            <a:endParaRPr sz="2220"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ㄒ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0" y="460999"/>
            <a:ext cx="5102298" cy="230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9" y="2770550"/>
            <a:ext cx="4025224" cy="23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3125" y="1218500"/>
            <a:ext cx="3880874" cy="40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載入這些儲存好的模型，並用它來預測一張全新的、單一的圖片（例如一張新的貓咪照片）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4873" l="0" r="0" t="3172"/>
          <a:stretch/>
        </p:blipFill>
        <p:spPr>
          <a:xfrm>
            <a:off x="0" y="885100"/>
            <a:ext cx="5276777" cy="11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50400" y="1449825"/>
            <a:ext cx="1037100" cy="19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225" y="1279490"/>
            <a:ext cx="3740775" cy="3586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</a:t>
            </a:r>
            <a:r>
              <a:rPr lang="zh-TW"/>
              <a:t>掛硬碟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2.</a:t>
            </a:r>
            <a:r>
              <a:rPr lang="zh-TW"/>
              <a:t>確認在GPU環境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3.</a:t>
            </a:r>
            <a:r>
              <a:rPr lang="zh-TW"/>
              <a:t>載入預訓練的VGG16模型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4.</a:t>
            </a:r>
            <a:r>
              <a:rPr lang="zh-TW"/>
              <a:t>載入train_loader(模型可訓練但準度不夠)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5.</a:t>
            </a:r>
            <a:r>
              <a:rPr lang="zh-TW"/>
              <a:t>載入val_loader(強化模型訓練)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6.</a:t>
            </a:r>
            <a:r>
              <a:rPr lang="zh-TW"/>
              <a:t>訓練模型(有train_loader&amp;val_loader)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7.儲存模型=&gt;'./vgg16_cats_dogs.pth'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8.載入模型(只有權重)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9.拿一張圖試試看(載入並預處理圖片，看辨識結果)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使用副本更改資料集(key&amp;pen)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25" y="1028651"/>
            <a:ext cx="4513440" cy="41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249975" y="33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讓程式可以show出當前正在預測的圖片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3925"/>
            <a:ext cx="5947573" cy="273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125" y="1547925"/>
            <a:ext cx="3943875" cy="35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-40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v.s TensorFlow</a:t>
            </a:r>
            <a:r>
              <a:rPr lang="zh-TW"/>
              <a:t>程式的差異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11700" y="42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細節的差異在此試算表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3"/>
              </a:rPr>
              <a:t>https://docs.google.com/spreadsheets/d/1k5R28QZwVJhsxl4IyQsVif9fT0LpDSaCx6W-NU8-_CY/edit?usp=sharing</a:t>
            </a:r>
            <a:endParaRPr sz="1200"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50" y="1225900"/>
            <a:ext cx="4152050" cy="391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此次使用Gemini產出程式的對話連結&amp;GitHub連結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https://gemini.google.com/share/9a605de58bad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https://github.com/D1285458/DeepLearning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貓狗資料集/key&amp;pen資料集的.ipynb程式碼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https://colab.research.google.com/drive/1_39AGcF-V_1qCxQXwk7xPVB0-IXUNXlF?usp=sharing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https://colab.research.google.com/drive/1SSNwVsQgSyUZR0vc-uxafrqh0yhgskZg?usp=sharing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TensorFlow v.s PyTorch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4178"/>
            <a:ext cx="5698026" cy="18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" y="2281575"/>
            <a:ext cx="4186199" cy="28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200" y="4482592"/>
            <a:ext cx="4931025" cy="550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198" y="2281575"/>
            <a:ext cx="4931028" cy="20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8025" y="614236"/>
            <a:ext cx="3449900" cy="16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如何選擇要用PyTorch or TensorFlow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100">
                <a:solidFill>
                  <a:schemeClr val="dk1"/>
                </a:solidFill>
              </a:rPr>
              <a:t>選擇 PyTorch，如果...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 sz="1100">
                <a:solidFill>
                  <a:schemeClr val="dk1"/>
                </a:solidFill>
              </a:rPr>
              <a:t>您是</a:t>
            </a:r>
            <a:r>
              <a:rPr lang="zh-TW" sz="1100">
                <a:solidFill>
                  <a:srgbClr val="FF0000"/>
                </a:solidFill>
              </a:rPr>
              <a:t>學生、學者或研究人員</a:t>
            </a:r>
            <a:r>
              <a:rPr lang="zh-TW" sz="1100">
                <a:solidFill>
                  <a:schemeClr val="dk1"/>
                </a:solidFill>
              </a:rPr>
              <a:t>。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 sz="1100">
                <a:solidFill>
                  <a:schemeClr val="dk1"/>
                </a:solidFill>
              </a:rPr>
              <a:t>您想閱讀最新的論文並實作 SOTA（State-of-the-art）模型。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 sz="1100">
                <a:solidFill>
                  <a:schemeClr val="dk1"/>
                </a:solidFill>
              </a:rPr>
              <a:t>您偏好更靈活、更貼近 Python 原生語法的編程體驗。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 sz="1100">
                <a:solidFill>
                  <a:schemeClr val="dk1"/>
                </a:solidFill>
              </a:rPr>
              <a:t>您非常看重「易於除錯」。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100">
                <a:solidFill>
                  <a:schemeClr val="dk1"/>
                </a:solidFill>
              </a:rPr>
              <a:t>選擇 TensorFlow，如果...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 sz="1100">
                <a:solidFill>
                  <a:schemeClr val="dk1"/>
                </a:solidFill>
              </a:rPr>
              <a:t>您的主要目標是將模型</a:t>
            </a:r>
            <a:r>
              <a:rPr b="1" lang="zh-TW" sz="1100">
                <a:solidFill>
                  <a:srgbClr val="FF0000"/>
                </a:solidFill>
              </a:rPr>
              <a:t>部署到生產環境</a:t>
            </a:r>
            <a:r>
              <a:rPr lang="zh-TW" sz="1100">
                <a:solidFill>
                  <a:schemeClr val="dk1"/>
                </a:solidFill>
              </a:rPr>
              <a:t>，特別是行動裝置（App）、嵌入式系統或 Web 瀏覽器。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 sz="1100">
                <a:solidFill>
                  <a:schemeClr val="dk1"/>
                </a:solidFill>
              </a:rPr>
              <a:t>您需要一個完整、穩定的端到端機器學習管線（TFX）。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 sz="1100">
                <a:solidFill>
                  <a:schemeClr val="dk1"/>
                </a:solidFill>
              </a:rPr>
              <a:t>您希望使用 Keras 這樣的高階 API 快速搭建原型。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 sz="1100">
                <a:solidFill>
                  <a:schemeClr val="dk1"/>
                </a:solidFill>
              </a:rPr>
              <a:t>您所在的公司或團隊已經在使用 TF 生態系。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遷移式學習=&gt;transfer learning=&gt;站在前人的肩膀上學習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9121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zh-TW" sz="1217">
                <a:solidFill>
                  <a:schemeClr val="dk1"/>
                </a:solidFill>
              </a:rPr>
              <a:t>遷移學習</a:t>
            </a:r>
            <a:r>
              <a:rPr lang="zh-TW" sz="1217">
                <a:solidFill>
                  <a:schemeClr val="dk1"/>
                </a:solidFill>
              </a:rPr>
              <a:t> 是一種機器學習（Machine Learning）的方法，核心概念是**「知識的轉移與再利用」**。</a:t>
            </a:r>
            <a:endParaRPr sz="121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1217">
                <a:solidFill>
                  <a:schemeClr val="dk1"/>
                </a:solidFill>
              </a:rPr>
              <a:t>簡單來說，我們</a:t>
            </a:r>
            <a:r>
              <a:rPr b="1" lang="zh-TW" sz="1217">
                <a:solidFill>
                  <a:schemeClr val="dk1"/>
                </a:solidFill>
              </a:rPr>
              <a:t>不去</a:t>
            </a:r>
            <a:r>
              <a:rPr lang="zh-TW" sz="1217">
                <a:solidFill>
                  <a:schemeClr val="dk1"/>
                </a:solidFill>
              </a:rPr>
              <a:t>從零開始訓練一個全新的模型來解決一個新問題，而是利用一個</a:t>
            </a:r>
            <a:r>
              <a:rPr b="1" lang="zh-TW" sz="1217">
                <a:solidFill>
                  <a:schemeClr val="dk1"/>
                </a:solidFill>
              </a:rPr>
              <a:t>已經在某個相關任務（源任務）上訓練好、學到很多知識的模型（稱為「預訓練模型」）</a:t>
            </a:r>
            <a:r>
              <a:rPr lang="zh-TW" sz="1217">
                <a:solidFill>
                  <a:schemeClr val="dk1"/>
                </a:solidFill>
              </a:rPr>
              <a:t>，並將這些知識「遷移」過來，應用於新的、但相關的任務（目標任務）上。</a:t>
            </a:r>
            <a:endParaRPr sz="121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1217">
                <a:solidFill>
                  <a:schemeClr val="dk1"/>
                </a:solidFill>
              </a:rPr>
              <a:t>使用遷移學習主要有三大好處：</a:t>
            </a:r>
            <a:endParaRPr sz="1217">
              <a:solidFill>
                <a:schemeClr val="dk1"/>
              </a:solidFill>
            </a:endParaRPr>
          </a:p>
          <a:p>
            <a:pPr indent="-30591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18"/>
              <a:buAutoNum type="arabicPeriod"/>
            </a:pPr>
            <a:r>
              <a:rPr b="1" lang="zh-TW" sz="1217">
                <a:solidFill>
                  <a:schemeClr val="dk1"/>
                </a:solidFill>
              </a:rPr>
              <a:t>解決數據不足的問題：</a:t>
            </a:r>
            <a:r>
              <a:rPr lang="zh-TW" sz="1217">
                <a:solidFill>
                  <a:schemeClr val="dk1"/>
                </a:solidFill>
              </a:rPr>
              <a:t> 在許多真實世界的應用中，要蒐集大量且有標註的資料（例如，數百萬張標註好的醫療影像）是非常困難且昂貴的。遷移學習允許我們利用在大型公開資料集（如 ImageNet，有上百萬張各種照片）上訓練好的模型，即使我們的特定任務（如辨識特定類型的腫瘤）只有少量資料，也能達到不錯的效果。</a:t>
            </a:r>
            <a:endParaRPr sz="1217">
              <a:solidFill>
                <a:schemeClr val="dk1"/>
              </a:solidFill>
            </a:endParaRPr>
          </a:p>
          <a:p>
            <a:pPr indent="-30591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AutoNum type="arabicPeriod"/>
            </a:pPr>
            <a:r>
              <a:rPr b="1" lang="zh-TW" sz="1217">
                <a:solidFill>
                  <a:schemeClr val="dk1"/>
                </a:solidFill>
              </a:rPr>
              <a:t>節省訓練時間與運算成本：</a:t>
            </a:r>
            <a:r>
              <a:rPr lang="zh-TW" sz="1217">
                <a:solidFill>
                  <a:schemeClr val="dk1"/>
                </a:solidFill>
              </a:rPr>
              <a:t> 從零開始訓練一個大型的深度學習模型（如 GPT-3 或大型影像模型）可能需要數天甚至數週，並且需要耗費大量的 GPU 運算資源。使用預訓練模型作為起點，我們通常只需要在新資料上進行「微調（Fine-tuning）」，這個過程快得多，也節省了大量的運算成本。</a:t>
            </a:r>
            <a:endParaRPr sz="1217">
              <a:solidFill>
                <a:schemeClr val="dk1"/>
              </a:solidFill>
            </a:endParaRPr>
          </a:p>
          <a:p>
            <a:pPr indent="-30591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AutoNum type="arabicPeriod"/>
            </a:pPr>
            <a:r>
              <a:rPr b="1" lang="zh-TW" sz="1217">
                <a:solidFill>
                  <a:schemeClr val="dk1"/>
                </a:solidFill>
              </a:rPr>
              <a:t>提升模型效能：</a:t>
            </a:r>
            <a:r>
              <a:rPr lang="zh-TW" sz="1217">
                <a:solidFill>
                  <a:schemeClr val="dk1"/>
                </a:solidFill>
              </a:rPr>
              <a:t> 預訓練模型通常是在非常大規模且多樣化的資料集上訓練的，這使得它們學到了非常豐富且通用的特徵。以這些特徵為基礎，模型在新任務上往往能更快收斂，並達到比從零開始訓練更高的準確度。</a:t>
            </a:r>
            <a:endParaRPr sz="121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1217">
                <a:solidFill>
                  <a:schemeClr val="dk1"/>
                </a:solidFill>
              </a:rPr>
              <a:t>遷移學習已經被廣泛應用於各個領域：</a:t>
            </a:r>
            <a:endParaRPr sz="1217">
              <a:solidFill>
                <a:schemeClr val="dk1"/>
              </a:solidFill>
            </a:endParaRPr>
          </a:p>
          <a:p>
            <a:pPr indent="-30591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18"/>
              <a:buChar char="●"/>
            </a:pPr>
            <a:r>
              <a:rPr b="1" lang="zh-TW" sz="1217">
                <a:solidFill>
                  <a:schemeClr val="dk1"/>
                </a:solidFill>
              </a:rPr>
              <a:t>電腦視覺 (Computer Vision)：</a:t>
            </a:r>
            <a:endParaRPr b="1" sz="1217">
              <a:solidFill>
                <a:schemeClr val="dk1"/>
              </a:solidFill>
            </a:endParaRPr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Char char="○"/>
            </a:pPr>
            <a:r>
              <a:rPr b="1" lang="zh-TW" sz="1217">
                <a:solidFill>
                  <a:schemeClr val="dk1"/>
                </a:solidFill>
              </a:rPr>
              <a:t>影像分類：</a:t>
            </a:r>
            <a:r>
              <a:rPr lang="zh-TW" sz="1217">
                <a:solidFill>
                  <a:schemeClr val="dk1"/>
                </a:solidFill>
              </a:rPr>
              <a:t> 使用在 ImageNet 上預訓練的模型來辨識特定事物，例如醫學影像（X光片、MRI）中的病徵、辨識不同種類的花卉、或偵測生產線上的瑕疵品。</a:t>
            </a:r>
            <a:endParaRPr sz="1217">
              <a:solidFill>
                <a:schemeClr val="dk1"/>
              </a:solidFill>
            </a:endParaRPr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Char char="○"/>
            </a:pPr>
            <a:r>
              <a:rPr b="1" lang="zh-TW" sz="1217">
                <a:solidFill>
                  <a:schemeClr val="dk1"/>
                </a:solidFill>
              </a:rPr>
              <a:t>物件偵測：</a:t>
            </a:r>
            <a:r>
              <a:rPr lang="zh-TW" sz="1217">
                <a:solidFill>
                  <a:schemeClr val="dk1"/>
                </a:solidFill>
              </a:rPr>
              <a:t> 預訓練模型學到的特徵有助於更快地在新影像中定位出特定物體（例如行人、車輛）。</a:t>
            </a:r>
            <a:endParaRPr sz="121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865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可以用程式碼確認GPU環境有跑起來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2532"/>
            <a:ext cx="9144000" cy="2878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975" y="0"/>
            <a:ext cx="64980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74" y="0"/>
            <a:ext cx="81084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